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7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43" Type="http://schemas.openxmlformats.org/officeDocument/2006/relationships/font" Target="fonts/Raleway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da77e53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da77e53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da77e53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da77e53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da77e53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da77e53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da77e53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da77e53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da77e53b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da77e53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da77e53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da77e53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da77e53b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da77e53b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dbe1748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dbe174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e8cda010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e8cda010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dbe1748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dbe1748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d9de84f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d9de84f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be1748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be1748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6f6496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6f6496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e8cda01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e8cda01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e8cda01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e8cda01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c6f6496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c6f6496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c6f6496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c6f6496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dd00a636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dd00a636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c7dfa69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c7dfa69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c7dfa69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c7dfa69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c7dfa69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c7dfa69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d9de84f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d9de84f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c7dfa69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c7dfa69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c7dfa694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c7dfa694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c7dfa69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c7dfa69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c7dfa69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c7dfa69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ce68c6b3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ce68c6b3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c7dfa69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c7dfa69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d9de84f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d9de84f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d9de84f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d9de84f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czzzjzj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d9de84f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d9de84f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d9de84f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d9de84f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d9de84f8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d9de84f8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d9de84f8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d9de84f8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JE-99JRYeIlw4G2BGrRlp1q3rB4CpETY/view" TargetMode="External"/><Relationship Id="rId4" Type="http://schemas.openxmlformats.org/officeDocument/2006/relationships/image" Target="../media/image40.jpg"/><Relationship Id="rId5" Type="http://schemas.openxmlformats.org/officeDocument/2006/relationships/hyperlink" Target="http://drive.google.com/file/d/1t8kVQKyt2G5Lz4OFx-4hn8ZJ2U5NVG8L/view" TargetMode="External"/><Relationship Id="rId6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322450"/>
            <a:ext cx="76296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700"/>
              <a:t>Embedded module for detection and recognition of miniature traffic signs using neural networks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353800" y="4247700"/>
            <a:ext cx="37902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Student: </a:t>
            </a:r>
            <a:r>
              <a:rPr lang="ro"/>
              <a:t>Mihai-</a:t>
            </a:r>
            <a:r>
              <a:rPr lang="ro"/>
              <a:t>Bogdan </a:t>
            </a:r>
            <a:r>
              <a:rPr lang="ro"/>
              <a:t>Bindila</a:t>
            </a:r>
            <a:r>
              <a:rPr lang="ro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Mentors: </a:t>
            </a:r>
            <a:r>
              <a:rPr lang="ro"/>
              <a:t>Cosmin </a:t>
            </a:r>
            <a:r>
              <a:rPr lang="ro"/>
              <a:t>Lazar and </a:t>
            </a:r>
            <a:r>
              <a:rPr lang="ro"/>
              <a:t>Mihai </a:t>
            </a:r>
            <a:r>
              <a:rPr lang="ro"/>
              <a:t>Negru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75" y="3147575"/>
            <a:ext cx="1098526" cy="11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25" y="3148375"/>
            <a:ext cx="1098525" cy="10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7312" y="3148375"/>
            <a:ext cx="1098524" cy="10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975" y="3148375"/>
            <a:ext cx="1098526" cy="109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729450" y="1780100"/>
            <a:ext cx="7797000" cy="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A feed-forward convolutional neural network is used. It has 3 principal types of layers: convolution, max pooling and fully connected. To avoid overfitting there are two dropout layers with a value of 0.5. Batch Normalization was used to allow higher learning rates..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611613" y="124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300"/>
              <a:t>C</a:t>
            </a:r>
            <a:r>
              <a:rPr lang="ro" sz="2300"/>
              <a:t>onvolutional Neural Network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75" y="2489900"/>
            <a:ext cx="8959027" cy="23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300"/>
              <a:t>Convolutional Neural Network architecture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727650" y="1822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The activation function for the last layer is Sigmoid, which replaces the classic Softmax. The loss used is a binary cross-entropy, so the problem becomes a classification of type one versus all.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</a:t>
            </a:r>
            <a:r>
              <a:rPr lang="ro" sz="1200"/>
              <a:t> It turns out that the prediction is no longer represented by a probability distribution with the sum equal to 1, instead each class can has a probability between 0 and 1.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A prediction is considered correct if the highest probability out of the 5 is greater than 99%.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o" sz="1200"/>
              <a:t>-&gt; The network has just 89,381 parameters compared to similar networks like MobileNetV2 that has 3.4 millions.</a:t>
            </a:r>
            <a:endParaRPr sz="1200"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Network training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760775" y="1928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For training the best results were obtained using a batch of 16 images and the Adam optimizer. The learning rate was set to 3e-5 and was decayed by 2% from each current value.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Overfitting was eliminated by using dropout layers and by monitoring the monotony of the loss function and using the early stopping technique.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For model selection grid search was used.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The results obtained are</a:t>
            </a:r>
            <a:r>
              <a:rPr lang="ro" sz="1200"/>
              <a:t>: - </a:t>
            </a:r>
            <a:r>
              <a:rPr lang="ro" sz="1200"/>
              <a:t>96.24% accuracy for the train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                                                              - 95.85% accuracy for the test dataset</a:t>
            </a:r>
            <a:endParaRPr sz="1200"/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Model conversion for inference in C++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7650" y="1853850"/>
            <a:ext cx="7688700" cy="20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Because the model will be used in a module written in C++, a conversion is needed.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Initially the model is saved in H5 format which is then converted to JSON format using the Frugally-Deep library.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The new model is easy to use in a C ++ code because it only needs 4 header-only libraries to make a prediction based on it.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o" sz="1200"/>
              <a:t>-&gt;</a:t>
            </a:r>
            <a:r>
              <a:rPr lang="ro" sz="1200"/>
              <a:t>Due to the conversion the inference time increases by about 128%.</a:t>
            </a:r>
            <a:endParaRPr sz="1200"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825" y="3940650"/>
            <a:ext cx="3341950" cy="7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Pipeline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727650" y="1853850"/>
            <a:ext cx="62076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Images are taken by the camera or from a local folder. The two preprocessing steps are applied in parallel, after which the extracted ROIs are processed and then classified.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Finally, </a:t>
            </a:r>
            <a:r>
              <a:rPr lang="ro" sz="1200"/>
              <a:t>the distance to the sign is measured and</a:t>
            </a:r>
            <a:r>
              <a:rPr lang="ro" sz="1200"/>
              <a:t> depending on the detected traffic sign, a message is sent to the Nucleo microcontroller, which will perform a specific action.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The two preprocessing steps have 2 common operations: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 resize to 640x480 pixels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 Gamma compression for highlighting details</a:t>
            </a:r>
            <a:endParaRPr sz="1200"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350" y="556225"/>
            <a:ext cx="1889500" cy="419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3917300"/>
            <a:ext cx="983900" cy="83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6002" y="3918500"/>
            <a:ext cx="983900" cy="8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Preprocessing 1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This preprocessing pipeline has as input the initial image and generates a picture with the edges of the objects.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o" sz="1200"/>
              <a:t>-&gt; </a:t>
            </a:r>
            <a:r>
              <a:rPr lang="ro" sz="1200"/>
              <a:t>In the resulting image the pillars of the traffic signs will be detected.</a:t>
            </a:r>
            <a:endParaRPr sz="1200"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425" y="2644200"/>
            <a:ext cx="6491149" cy="23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Preprocessing 1 -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29450" y="1853850"/>
            <a:ext cx="76887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After gamma correction, the following steps are applied: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</a:t>
            </a:r>
            <a:r>
              <a:rPr lang="ro" sz="1200"/>
              <a:t> Convert BGR color space to grayscale.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 Blur the image with a 5x5 Gaussian filter, with this low-pass filter the weak edges are blurred.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 Apply the Canny filter adaptively for each frame, the threshold value is the same as the threshold value used by the binarization with the Otsu method [2].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 The last step is the application of dilation with 3x3 size to thicken the segments that must be extracted from the image to recognize the pillar.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Preprocessing </a:t>
            </a:r>
            <a:r>
              <a:rPr lang="ro"/>
              <a:t>1 - visualization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632400" y="4464150"/>
            <a:ext cx="76887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o" sz="1200"/>
              <a:t>Initial image                                                                                                                   Enhanced image</a:t>
            </a:r>
            <a:endParaRPr sz="1200"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473084" cy="26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250" y="1853850"/>
            <a:ext cx="3473076" cy="259288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4347850" y="1853850"/>
            <a:ext cx="4371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 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-&gt;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Preprocessing 1 -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643950" y="4462025"/>
            <a:ext cx="78561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o" sz="1200"/>
              <a:t>Canny edge detector                                                                                                Dilated edges</a:t>
            </a:r>
            <a:endParaRPr sz="1200"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474675" cy="260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475" y="1849525"/>
            <a:ext cx="3474675" cy="2612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4347850" y="1853850"/>
            <a:ext cx="4371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 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-&gt;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Pipeline for pole extraction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729450" y="1853850"/>
            <a:ext cx="76887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Probabilistic Hough Transform is applied to the preprocessed image to determine the set of segments in the picture.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The set of segments is filtered so that in the end only the lines that are most likely to be the edges of the column remain.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2" name="Google Shape;242;p31"/>
          <p:cNvSpPr txBox="1"/>
          <p:nvPr/>
        </p:nvSpPr>
        <p:spPr>
          <a:xfrm>
            <a:off x="7271425" y="698800"/>
            <a:ext cx="1725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563" y="3208452"/>
            <a:ext cx="7228875" cy="15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Contents</a:t>
            </a: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727650" y="1756300"/>
            <a:ext cx="76887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Context </a:t>
            </a:r>
            <a:r>
              <a:rPr lang="ro" sz="1200"/>
              <a:t>- Bosch Future Mobility Challenge 2020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Overview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S</a:t>
            </a:r>
            <a:r>
              <a:rPr lang="ro" sz="1200"/>
              <a:t>ystem architecture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D</a:t>
            </a:r>
            <a:r>
              <a:rPr lang="ro" sz="1200"/>
              <a:t>ataset preparation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Convolutional Neural Network a</a:t>
            </a:r>
            <a:r>
              <a:rPr lang="ro" sz="1200"/>
              <a:t>rchitecture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Network training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Model conversion for inference in C++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Pipeline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Preprocessing 1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Pipeline for pole extraction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Preprocessing </a:t>
            </a:r>
            <a:r>
              <a:rPr lang="ro" sz="1200"/>
              <a:t>2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Prediction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Results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Conclusions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References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Pipeline for pole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729450" y="2006250"/>
            <a:ext cx="4416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The resulting segments are filtered on different criteria, including their angle with the ox axis. It must be between 75 and 105 degrees. </a:t>
            </a:r>
            <a:r>
              <a:rPr lang="ro" sz="1200"/>
              <a:t> At the moment when we approach the column, t</a:t>
            </a:r>
            <a:r>
              <a:rPr lang="ro" sz="1200"/>
              <a:t>his inclination appears due to the perspective.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Groups are formed with segments that fit one line at a time, and of these, only the one with the minimum y coordinate is retained, which helps us to keep the segment that is most likely to extend to the upper base of the pole.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450" y="2006250"/>
            <a:ext cx="3633147" cy="274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Pipeline for pole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729450" y="1913850"/>
            <a:ext cx="3401400" cy="24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</a:t>
            </a:r>
            <a:r>
              <a:rPr lang="ro" sz="1200"/>
              <a:t>&gt; </a:t>
            </a:r>
            <a:r>
              <a:rPr lang="ro" sz="1200"/>
              <a:t>To implement this component, each segment was colored with a different color and a 5x5 matrix was centered at the top of each segment to determine the neighbors that will be retained by color.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 remaining segments are then grouped based on the criteria given by the distance between them, their length and the level on the oy axis at which they are located.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7005" l="21789" r="20719" t="9896"/>
          <a:stretch/>
        </p:blipFill>
        <p:spPr>
          <a:xfrm>
            <a:off x="4057500" y="1955525"/>
            <a:ext cx="2858274" cy="19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4">
            <a:alphaModFix/>
          </a:blip>
          <a:srcRect b="0" l="1254" r="0" t="4580"/>
          <a:stretch/>
        </p:blipFill>
        <p:spPr>
          <a:xfrm>
            <a:off x="6328975" y="2609325"/>
            <a:ext cx="2358550" cy="236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Pipeline for pole extraction - visualization</a:t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627575" y="4477450"/>
            <a:ext cx="77907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o" sz="1200"/>
              <a:t> Initial set of segments                                                                                            Set of lines after filtering</a:t>
            </a:r>
            <a:endParaRPr sz="1200"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508350" cy="262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450" y="1853850"/>
            <a:ext cx="3476383" cy="2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4347850" y="1853850"/>
            <a:ext cx="4371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 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-&gt;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Pipeline for pole extraction - visualization</a:t>
            </a:r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889" y="1853850"/>
            <a:ext cx="3701824" cy="27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/>
        </p:nvSpPr>
        <p:spPr>
          <a:xfrm>
            <a:off x="3960600" y="4637175"/>
            <a:ext cx="1222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Groups of lines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ROI extraction based on pole</a:t>
            </a:r>
            <a:endParaRPr/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729450" y="1853850"/>
            <a:ext cx="4052700" cy="20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Depending on the width of the columns, bounding boxes are extracted and also computed taking into consideration the inclination of the pillar.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If there is such an inclination, a translation is applied to the left or to the right for the region of interest.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These bounding boxes are filtered based on area and proportionality ratio.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100" y="1961150"/>
            <a:ext cx="3754201" cy="27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Preprocessing </a:t>
            </a:r>
            <a:r>
              <a:rPr lang="ro"/>
              <a:t>2 -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727650" y="1910225"/>
            <a:ext cx="76887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Convert the image from the BGR color space to HSV because the brightness component is separated from the color components. This property helps us to generate a segmentation that makes an abstraction of the brightness from the environment.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2923900"/>
            <a:ext cx="5189779" cy="15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075" y="2923900"/>
            <a:ext cx="2077276" cy="155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6725812" y="4481850"/>
            <a:ext cx="1303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HSV color space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Preprocessing 2 -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691875" y="1853850"/>
            <a:ext cx="76887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Apply three masks for red, yellow and blue. After this step, the bounding boxes of the connected components are generated.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These regions of interest are filtered by area and aspect ratio.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25" y="2704350"/>
            <a:ext cx="2384176" cy="17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475" y="2709175"/>
            <a:ext cx="2384175" cy="178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525" y="2715175"/>
            <a:ext cx="2384174" cy="17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802250" y="4528875"/>
            <a:ext cx="78543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Mask for blue color                                               Extracted ROIs                                                        ROIs after filtering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Prediction</a:t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729450" y="1934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For each extracted ROI, the following operations must be applied: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            - resize to 64x64 pixels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            - grayscale conversion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            - </a:t>
            </a:r>
            <a:r>
              <a:rPr lang="ro" sz="1200"/>
              <a:t>contrast limited adaptive histogram equalization which is applied on 8x8 pixel patches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These preprocessed ROIs are then classified and if the highest probability of the 5 classes is over 99%, then it is considered a correct prediction.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 prediction of the traffic signs extracted on the basis of the color information is verified taking into account this information.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Results- performance</a:t>
            </a:r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729450" y="1853850"/>
            <a:ext cx="7733100" cy="28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 algorithm was tested on a laptop with the following specifications: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          -&gt; Intel i7 7700hq processor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          -&gt; 8GB RAM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          -&gt; HDD with 5400 rpm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 images are read from the hard disk, 23 fps were obtained in the worst-case scenario, namely in pictures in which there were many regions of interest extracted and classified.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If the algorithm runs in scenarios in which all traffic signs have visible poles, then the frame rate increases to 39, due to stopping the color-based segmentation component.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If both pipelines are running, on a Raspberry Pi 4 the algorithm runs at 6-10 fps.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Results</a:t>
            </a:r>
            <a:r>
              <a:rPr lang="ro"/>
              <a:t> - special scenarios</a:t>
            </a:r>
            <a:endParaRPr/>
          </a:p>
        </p:txBody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729450" y="1853850"/>
            <a:ext cx="7688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The column is not visible even if a lighting factor of 75% is applied.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625" y="2240275"/>
            <a:ext cx="2991676" cy="224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477" y="2229850"/>
            <a:ext cx="2991673" cy="22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332" name="Google Shape;332;p41"/>
          <p:cNvSpPr txBox="1"/>
          <p:nvPr/>
        </p:nvSpPr>
        <p:spPr>
          <a:xfrm>
            <a:off x="1190450" y="4452250"/>
            <a:ext cx="6940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Detection based on color                                                           Lighting increased by 75%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Context - BFMC 2020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2327475"/>
            <a:ext cx="76887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The module is a component of the car with which the Back On Track team will compete at BFMC 2020.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 car is built on a 1/10 scale.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The car must be autonomous.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The algorithm will run on a Raspberry Pi 4 Model B - 4GB.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There is a serial connection between the Raspberry Pi and a Nucleo F401RE microcontroller.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The microcontroller operates the car according to the messages received from the Raspberry Pi.</a:t>
            </a:r>
            <a:endParaRPr sz="120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625" y="606975"/>
            <a:ext cx="3455526" cy="17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Results - special scenarios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2"/>
          <p:cNvSpPr txBox="1"/>
          <p:nvPr>
            <p:ph idx="1" type="body"/>
          </p:nvPr>
        </p:nvSpPr>
        <p:spPr>
          <a:xfrm>
            <a:off x="729450" y="1853850"/>
            <a:ext cx="7688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There is no accurate representation of colors.</a:t>
            </a:r>
            <a:r>
              <a:rPr lang="ro"/>
              <a:t>                                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30350"/>
            <a:ext cx="3353709" cy="25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225" y="2344275"/>
            <a:ext cx="1114975" cy="22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975" y="2846700"/>
            <a:ext cx="1114975" cy="109756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343" name="Google Shape;343;p42"/>
          <p:cNvSpPr txBox="1"/>
          <p:nvPr/>
        </p:nvSpPr>
        <p:spPr>
          <a:xfrm>
            <a:off x="6101025" y="3944250"/>
            <a:ext cx="220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Incorrect color representation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4138150" y="2230350"/>
            <a:ext cx="437100" cy="25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-&gt;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5936038" y="2193650"/>
            <a:ext cx="4371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 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-&gt;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Results - special scenarios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 txBox="1"/>
          <p:nvPr>
            <p:ph idx="1" type="body"/>
          </p:nvPr>
        </p:nvSpPr>
        <p:spPr>
          <a:xfrm>
            <a:off x="727650" y="1853850"/>
            <a:ext cx="768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o" sz="1200"/>
              <a:t>-&gt; There are partial occlusions of the traffic sign.</a:t>
            </a:r>
            <a:endParaRPr/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925" y="2167350"/>
            <a:ext cx="3587950" cy="23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354" name="Google Shape;354;p43"/>
          <p:cNvSpPr txBox="1"/>
          <p:nvPr/>
        </p:nvSpPr>
        <p:spPr>
          <a:xfrm>
            <a:off x="4169800" y="4471750"/>
            <a:ext cx="1378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"STOP" occlusion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Results - real-time predictions</a:t>
            </a:r>
            <a:endParaRPr/>
          </a:p>
        </p:txBody>
      </p:sp>
      <p:sp>
        <p:nvSpPr>
          <p:cNvPr id="360" name="Google Shape;360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pic>
        <p:nvPicPr>
          <p:cNvPr id="361" name="Google Shape;361;p44" title="video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00" y="1853850"/>
            <a:ext cx="4005200" cy="30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4" title="video2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550" y="1853850"/>
            <a:ext cx="4005200" cy="300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Conclusions</a:t>
            </a:r>
            <a:endParaRPr/>
          </a:p>
        </p:txBody>
      </p:sp>
      <p:sp>
        <p:nvSpPr>
          <p:cNvPr id="368" name="Google Shape;368;p45"/>
          <p:cNvSpPr txBox="1"/>
          <p:nvPr>
            <p:ph idx="1" type="body"/>
          </p:nvPr>
        </p:nvSpPr>
        <p:spPr>
          <a:xfrm>
            <a:off x="696125" y="1853850"/>
            <a:ext cx="76887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In conclusion, this module represents a robust solution for detecting and recognizing miniature traffic signs.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Due to the implementation in C++, the algorithm is optimized for embedded systems.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Because there are two methods of extracting ROIs, the algorithm will work in scenarios where colors are not represented correctly or the pole of the traffic sign is not visible.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 idea of detecting traffic signs based on the pole is a new idea, and due to the configurable parameters of the algorithm it can be scaled for real scenarios.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Recognition based on a neural network brings flexibility to the solution, the operation being robust even in conditions with uncontrolled brightness of the environment.</a:t>
            </a:r>
            <a:endParaRPr sz="1200"/>
          </a:p>
        </p:txBody>
      </p:sp>
      <p:sp>
        <p:nvSpPr>
          <p:cNvPr id="369" name="Google Shape;369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References</a:t>
            </a:r>
            <a:endParaRPr/>
          </a:p>
        </p:txBody>
      </p:sp>
      <p:sp>
        <p:nvSpPr>
          <p:cNvPr id="375" name="Google Shape;375;p46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[1] P. Sermanet and Y. LeCun, "Traffic sign recognition with multi-scale Convolutional Networks,"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      The 2011 International Joint Conference on Neural Networks, San Jose, CA, 2011, pp. 2809-2813.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[2] Fang, Mei &amp; Yue, GuangXue &amp; Yu, QingCang. (2009). The Study on An Application of Otsu Method in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       Canny Operator.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6" name="Google Shape;37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ctrTitle"/>
          </p:nvPr>
        </p:nvSpPr>
        <p:spPr>
          <a:xfrm>
            <a:off x="727950" y="2206875"/>
            <a:ext cx="76881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Thank you for your attention!</a:t>
            </a:r>
            <a:endParaRPr sz="3600"/>
          </a:p>
        </p:txBody>
      </p:sp>
      <p:sp>
        <p:nvSpPr>
          <p:cNvPr id="382" name="Google Shape;382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Context - BFMC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29450" y="2072625"/>
            <a:ext cx="7688700" cy="24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The rest of the algorithms that must be implemented are: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 Line keeping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 Object avoidance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 Side parking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 Track completion guided by a GPS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 Pedestrian and ramp detection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149" y="2571750"/>
            <a:ext cx="4335000" cy="20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Overview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2008575"/>
            <a:ext cx="7688700" cy="29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The module runs on an embedded system with limited resources.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The ROI detection algorithm was prototyped in Python and rewritten in C++ for efficiency. The OpenCV library was used for image processing.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</a:t>
            </a:r>
            <a:r>
              <a:rPr lang="ro" sz="1200"/>
              <a:t>Detection is based on two pipelines that run in parallel:</a:t>
            </a:r>
            <a:r>
              <a:rPr lang="ro" sz="1200"/>
              <a:t>                                                         </a:t>
            </a:r>
            <a:endParaRPr sz="12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 </a:t>
            </a:r>
            <a:r>
              <a:rPr lang="ro" sz="1200"/>
              <a:t>the first one is based on pole detection</a:t>
            </a:r>
            <a:endParaRPr sz="12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 </a:t>
            </a:r>
            <a:r>
              <a:rPr lang="ro" sz="1200"/>
              <a:t>the second one is used as a backup solution and generates a color-based segmentation</a:t>
            </a:r>
            <a:endParaRPr sz="12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A feed-forward neural network developed in Tensorflow and Keras classifies ROIs.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o" sz="1200"/>
              <a:t>-&gt; </a:t>
            </a:r>
            <a:r>
              <a:rPr lang="ro" sz="1200"/>
              <a:t>The algorithm is fully autonomous, thus is no need for calibration of the parameters for different scenarios.</a:t>
            </a:r>
            <a:endParaRPr sz="1200"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565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System architecture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602" y="1100400"/>
            <a:ext cx="5494799" cy="38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1318650"/>
            <a:ext cx="808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/>
              <a:t>Dataset preparation - sources of images and pipeline</a:t>
            </a:r>
            <a:endParaRPr sz="2400"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7650" y="1710750"/>
            <a:ext cx="7688700" cy="17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200"/>
              <a:t>-</a:t>
            </a:r>
            <a:r>
              <a:rPr lang="ro" sz="1200"/>
              <a:t>&gt; </a:t>
            </a:r>
            <a:r>
              <a:rPr lang="ro" sz="1200"/>
              <a:t>The images come from 3 sources</a:t>
            </a:r>
            <a:r>
              <a:rPr lang="ro" sz="1200"/>
              <a:t>: - </a:t>
            </a:r>
            <a:r>
              <a:rPr lang="ro" sz="1200"/>
              <a:t>clips received from the contest organizers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200"/>
              <a:t>				                   - </a:t>
            </a:r>
            <a:r>
              <a:rPr lang="ro" sz="1200"/>
              <a:t>clips recorded in various locations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200"/>
              <a:t>				                   - </a:t>
            </a:r>
            <a:r>
              <a:rPr lang="ro" sz="1200"/>
              <a:t>German Traffic Sign Benchmark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o" sz="1200"/>
              <a:t>-&gt;The images from the first two sources were captured with Raspberry Pi Camera v2.1.  The algorithm for ROIs detection has extracted the areas of interest.</a:t>
            </a:r>
            <a:endParaRPr sz="1200"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988" y="3701225"/>
            <a:ext cx="5046021" cy="11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Dataset preparation</a:t>
            </a:r>
            <a:r>
              <a:rPr lang="ro"/>
              <a:t> - augmentation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729450" y="1853850"/>
            <a:ext cx="8258100" cy="16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</a:t>
            </a:r>
            <a:r>
              <a:rPr lang="ro" sz="1200"/>
              <a:t>The images were divided into the training set and the test set. Image classes are stop, parking, priority road, pedestrian crossing and others.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In terms of augmentation, the ImageDataGenerator from the Keras API was used. The transformations applied are scaling, rotations, zoom-in, zoom-out, changes in brightness and shift of color channels.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After augmentation, there are 950 images for training and 350 images for testing in each class.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o"/>
              <a:t>                       </a:t>
            </a:r>
            <a:r>
              <a:rPr lang="ro"/>
              <a:t>   </a:t>
            </a:r>
            <a:r>
              <a:rPr lang="ro"/>
              <a:t>                        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25" y="3472150"/>
            <a:ext cx="101385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125" y="3472150"/>
            <a:ext cx="101385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8975" y="3472150"/>
            <a:ext cx="101385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825" y="3472150"/>
            <a:ext cx="101385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0525" y="3472150"/>
            <a:ext cx="101385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6675" y="3472150"/>
            <a:ext cx="1013850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3483750" y="4452200"/>
            <a:ext cx="21801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Augmentation example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2327550" y="3472150"/>
            <a:ext cx="4371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 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900">
                <a:latin typeface="Lato"/>
                <a:ea typeface="Lato"/>
                <a:cs typeface="Lato"/>
                <a:sym typeface="Lato"/>
              </a:rPr>
              <a:t>-&gt;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Dataset preparation</a:t>
            </a:r>
            <a:r>
              <a:rPr lang="ro"/>
              <a:t> -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Preprocessing consisted of resizing images to 64x64 pixels, followed by a grayscale conversion and applying a contrast limited adaptive histogram equalization (CLAHE).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For the last operation different values of the pixel patch size were tried, but the best results were obtained for 8x8 pixels patches.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-&gt; </a:t>
            </a:r>
            <a:r>
              <a:rPr lang="ro" sz="1200"/>
              <a:t>Applying a histogram equalization on the images of the dataset brings a boost to the accuracy of the network, as demonstrated in the paper [1].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o" sz="1200"/>
              <a:t> </a:t>
            </a:r>
            <a:endParaRPr sz="120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850" y="3577525"/>
            <a:ext cx="4646300" cy="10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3162150" y="4517050"/>
            <a:ext cx="28197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CLAHE with different sizes of the patch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